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7" r:id="rId2"/>
    <p:sldId id="258" r:id="rId3"/>
    <p:sldId id="323" r:id="rId4"/>
    <p:sldId id="379" r:id="rId5"/>
    <p:sldId id="422" r:id="rId6"/>
    <p:sldId id="421" r:id="rId7"/>
    <p:sldId id="336" r:id="rId8"/>
    <p:sldId id="380" r:id="rId9"/>
    <p:sldId id="423" r:id="rId10"/>
    <p:sldId id="389" r:id="rId11"/>
    <p:sldId id="424" r:id="rId12"/>
    <p:sldId id="425" r:id="rId13"/>
    <p:sldId id="428" r:id="rId14"/>
    <p:sldId id="429" r:id="rId15"/>
    <p:sldId id="430" r:id="rId16"/>
    <p:sldId id="432" r:id="rId17"/>
    <p:sldId id="431" r:id="rId18"/>
    <p:sldId id="433" r:id="rId19"/>
    <p:sldId id="434" r:id="rId20"/>
    <p:sldId id="437" r:id="rId21"/>
    <p:sldId id="443" r:id="rId22"/>
    <p:sldId id="444" r:id="rId23"/>
    <p:sldId id="445" r:id="rId24"/>
    <p:sldId id="446" r:id="rId25"/>
    <p:sldId id="408" r:id="rId26"/>
    <p:sldId id="438" r:id="rId27"/>
    <p:sldId id="439" r:id="rId28"/>
    <p:sldId id="44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>
        <p:scale>
          <a:sx n="87" d="100"/>
          <a:sy n="87" d="100"/>
        </p:scale>
        <p:origin x="66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4ECA4-EC91-424E-88D7-06C6B6896648}" type="datetimeFigureOut">
              <a:rPr lang="en-GB" smtClean="0"/>
              <a:pPr/>
              <a:t>03/07/2025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A90D7-40D4-4ED5-B679-B82FCD7B7A0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727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14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71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5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86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65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96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6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8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90D7-40D4-4ED5-B679-B82FCD7B7A0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63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38F04-22D2-4A4A-A168-33D4911290C2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8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E094-DF0E-4323-AB2C-C2D43C58BBE7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15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6AF1-6FBD-4C77-BAAD-E13D05DE6034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2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22A7-1340-4A8D-90C1-1267AB40A016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7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23EB-99CE-4A6D-A192-E5D685C122AC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2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3823E-12FB-4292-AD3B-AC617A65FF96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9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B227A-E4FA-4451-97A3-A34E9534A1B8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22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9D34-F6E9-41E5-906F-519E93F7B862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61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E60F-855B-41ED-9024-F54E0ED6A86B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2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2A3B8-7EB3-4327-95B3-A61301A6F408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7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A069-33D8-4B52-BF95-45BBAAA46920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5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1338-CD33-4F8A-9DE7-05B9639557F5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6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A814-E5EE-415B-B10F-E78A832F5AB0}" type="datetime1">
              <a:rPr lang="en-GB" smtClean="0"/>
              <a:pPr/>
              <a:t>03/07/2025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9FF3-C59A-4CA5-8E33-ADCA026CB0FF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173271" y="867097"/>
            <a:ext cx="1619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DZ" sz="3600" b="1" dirty="0">
                <a:solidFill>
                  <a:srgbClr val="FF0000"/>
                </a:solidFill>
              </a:rPr>
              <a:t>الإشكالية </a:t>
            </a:r>
            <a:endParaRPr lang="fr-FR" sz="3600" dirty="0">
              <a:solidFill>
                <a:srgbClr val="FF0000"/>
              </a:solidFill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740981" y="2021924"/>
            <a:ext cx="1064174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just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منذ القديم كان الإنسان في حاجة لمعالجة </a:t>
            </a:r>
            <a:r>
              <a:rPr kumimoji="0" lang="ar-SA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</a:t>
            </a:r>
            <a:r>
              <a:rPr kumimoji="0" lang="ar-DZ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بيانات</a:t>
            </a:r>
            <a:r>
              <a:rPr kumimoji="0" lang="ar-SA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كالحساب </a:t>
            </a:r>
            <a:r>
              <a:rPr kumimoji="0" lang="ar-SA" sz="4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و</a:t>
            </a:r>
            <a:r>
              <a:rPr kumimoji="0" lang="ar-SA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الترتيب باستعمال المعالجة اليدوية ونظرا لسلبياتها الكثيرة ومن أجل تبسيط عمله وتجنب العمل المتكرر ابتكر </a:t>
            </a:r>
            <a:r>
              <a:rPr kumimoji="0" lang="ar-DZ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جهازا</a:t>
            </a:r>
            <a:r>
              <a:rPr kumimoji="0" lang="ar-SA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يساعده على ذلك فما هو</a:t>
            </a:r>
            <a:r>
              <a:rPr kumimoji="0" lang="ar-DZ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؟</a:t>
            </a:r>
            <a:endParaRPr kumimoji="0" lang="ar-SA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11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57" y="1507956"/>
            <a:ext cx="4032427" cy="325654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93228" y="2632841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8800" b="1" dirty="0">
                <a:solidFill>
                  <a:schemeClr val="bg1"/>
                </a:solidFill>
                <a:cs typeface="+mj-cs"/>
              </a:rPr>
              <a:t>02- الوحدة المركزية</a:t>
            </a:r>
            <a:endParaRPr lang="fr-FR" sz="8800" b="1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6055891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9282583" y="63772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F99FF3-C59A-4CA5-8E33-ADCA026CB0F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899" y="887413"/>
            <a:ext cx="7689273" cy="177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948372" y="887413"/>
            <a:ext cx="4246652" cy="17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ZoneTexte 4"/>
          <p:cNvSpPr txBox="1"/>
          <p:nvPr/>
        </p:nvSpPr>
        <p:spPr>
          <a:xfrm>
            <a:off x="8844733" y="204958"/>
            <a:ext cx="3130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44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المكونات المادية</a:t>
            </a:r>
            <a:endParaRPr lang="fr-FR" sz="44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7" name="ZoneTexte 4"/>
          <p:cNvSpPr txBox="1"/>
          <p:nvPr/>
        </p:nvSpPr>
        <p:spPr>
          <a:xfrm>
            <a:off x="196283" y="240220"/>
            <a:ext cx="3632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DZ" sz="40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01- الوحدة المركزية</a:t>
            </a:r>
            <a:endParaRPr lang="fr-FR" sz="40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  <p:pic>
        <p:nvPicPr>
          <p:cNvPr id="88066" name="Picture 2" descr="Résultat de recherche d'images pour &quot;unité central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15" y="1450908"/>
            <a:ext cx="3508953" cy="3852953"/>
          </a:xfrm>
          <a:prstGeom prst="rect">
            <a:avLst/>
          </a:prstGeom>
          <a:noFill/>
        </p:spPr>
      </p:pic>
      <p:pic>
        <p:nvPicPr>
          <p:cNvPr id="3074" name="Picture 2" descr="Unité centrale Gaming (UC Gaming) - PC Gaming - Core i7 - 32GB RAM /500 GB  SSD - Graphique NVIDIA RTX DUAL 3050 8GB - Watercooling - 000161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07" y="1450909"/>
            <a:ext cx="3450094" cy="385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rst water-cooling adventure! Entirely Corsair system in a hyte y60 case :  r/watercoo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240" y="1488646"/>
            <a:ext cx="3757162" cy="381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1150883" y="1420066"/>
            <a:ext cx="10625958" cy="4023360"/>
          </a:xfrm>
          <a:prstGeom prst="rect">
            <a:avLst/>
          </a:prstGeom>
        </p:spPr>
        <p:txBody>
          <a:bodyPr/>
          <a:lstStyle/>
          <a:p>
            <a:pPr marL="228600" marR="0" lvl="0" indent="-228600" algn="just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j-cs"/>
            </a:endParaRPr>
          </a:p>
          <a:p>
            <a:pPr marL="228600" marR="0" lvl="0" indent="-228600" algn="just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DZ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هي الوحدة التي يتم فيها القيام بجميع عمليات المعالجة </a:t>
            </a:r>
            <a:r>
              <a:rPr kumimoji="0" lang="fr-FR" sz="5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 </a:t>
            </a:r>
            <a:r>
              <a:rPr kumimoji="0" lang="ar-DZ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و تخزين المعلومات </a:t>
            </a:r>
            <a:r>
              <a:rPr kumimoji="0" lang="ar-DZ" sz="5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و</a:t>
            </a:r>
            <a:r>
              <a:rPr kumimoji="0" lang="ar-DZ" sz="5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 تحتوي على: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899" y="887413"/>
            <a:ext cx="7689273" cy="177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948372" y="887413"/>
            <a:ext cx="4246652" cy="17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ZoneTexte 4"/>
          <p:cNvSpPr txBox="1"/>
          <p:nvPr/>
        </p:nvSpPr>
        <p:spPr>
          <a:xfrm>
            <a:off x="8844733" y="204958"/>
            <a:ext cx="3130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44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المكونات المادية</a:t>
            </a:r>
            <a:endParaRPr lang="fr-FR" sz="44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7" name="ZoneTexte 4"/>
          <p:cNvSpPr txBox="1"/>
          <p:nvPr/>
        </p:nvSpPr>
        <p:spPr>
          <a:xfrm>
            <a:off x="189192" y="224455"/>
            <a:ext cx="2797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40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الوحدة المركزية</a:t>
            </a:r>
            <a:endParaRPr lang="fr-FR" sz="40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67103" y="4050274"/>
            <a:ext cx="105787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rabicPeriod"/>
              <a:tabLst/>
            </a:pPr>
            <a:r>
              <a:rPr kumimoji="0" lang="ar-DZ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علبة التغذية الكهرباء: </a:t>
            </a:r>
            <a:r>
              <a:rPr kumimoji="0" lang="ar-DZ" sz="4000" b="1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هي المسؤولة عن تحويل التيار الكهربائي إلى مكونات الوحدة المركزية .</a:t>
            </a:r>
            <a:endParaRPr kumimoji="0" lang="ar-DZ" sz="48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2" descr="http://t3.gstatic.com/images?q=tbn:ANd9GcSY2JyFRFiPBba9wAdIkBlZkxrH8YyqgY9qsb8PVth-I5K6RnuqnZSe9g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6" y="418831"/>
            <a:ext cx="5088357" cy="308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rsair's first RGB-illuminated power supply se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044" y="592290"/>
            <a:ext cx="4843114" cy="29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71601" y="4990301"/>
            <a:ext cx="1045253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rabicPeriod" startAt="2"/>
              <a:tabLst>
                <a:tab pos="292100" algn="r"/>
              </a:tabLst>
            </a:pP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البطاقة الأم </a:t>
            </a:r>
            <a:r>
              <a:rPr kumimoji="0" lang="fr-FR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Carte mère</a:t>
            </a: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وهي أكبر قطعة في الكمبيوتر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فهي تضم جميع أجزاء الكمبيوتر ودورها أنها تربط أجزاء الكمبيوتر </a:t>
            </a:r>
            <a:r>
              <a:rPr kumimoji="0" lang="ar-SA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ببعضها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البعض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والتي تحتوي أساساً على :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Gigabyte-GA-G41M-Combo-Carte-mere-micro-ATX-LGA775-Socket-G41-Gigabit-Ethernet-carte-graphique-embarquee-audio-HD-6-canaux-Rev-1-0-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61804">
            <a:off x="304111" y="914401"/>
            <a:ext cx="5574185" cy="3062514"/>
          </a:xfrm>
          <a:prstGeom prst="rect">
            <a:avLst/>
          </a:prstGeom>
        </p:spPr>
      </p:pic>
      <p:pic>
        <p:nvPicPr>
          <p:cNvPr id="5122" name="Picture 2" descr="How to build the best looking RGB gaming 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137" y="602570"/>
            <a:ext cx="57150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3" name="Picture 2" descr="http://t3.gstatic.com/images?q=tbn:ANd9GcQe1hprT3XZwvwS1ApeN3etRMlFpsiigZf9VNYLlsIO3ZTjvjQ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" y="4720882"/>
            <a:ext cx="3244694" cy="216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t3.gstatic.com/images?q=tbn:ANd9GcRGj18bCRx_LLY5Akde68vXvscvIMk8w5chLqWZDXi2Cefo80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75" y="4900699"/>
            <a:ext cx="2535225" cy="183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t2.gstatic.com/images?q=tbn:ANd9GcTUG9m8FKnwpvdhW6Dzqc4T40SP8VRZlhVb4WwUZRgWLASd3T3kJ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3" y="276990"/>
            <a:ext cx="2091121" cy="19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34662" y="3397984"/>
            <a:ext cx="9995338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+mj-lt"/>
              <a:buAutoNum type="arabicPeriod" startAt="3"/>
              <a:tabLst/>
            </a:pPr>
            <a:r>
              <a:rPr kumimoji="0" lang="ar-SA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المعالج </a:t>
            </a:r>
            <a:r>
              <a:rPr kumimoji="0" lang="fr-FR" sz="4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Processeur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يمثل عقل الكمبيوتر حيث يقوم بتسيير وتنسيق كل المهام  التي تجري بداخله يمتاز بسرعة كبيرة تقاس :ب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3366FF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GHz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أو </a:t>
            </a: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3366FF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Mhz</a:t>
            </a:r>
            <a:endParaRPr kumimoji="0" lang="fr-FR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Jonsbo CR-1000 Refroidisseur de CPU RG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-69116"/>
            <a:ext cx="2476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'est quoi le CPU d'un ordinateur ? - Grosbill Blo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91" y="314490"/>
            <a:ext cx="4727575" cy="269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838200" y="763793"/>
            <a:ext cx="10515600" cy="54131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just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DZ" sz="4000" b="1" i="0" u="sng" strike="noStrike" kern="1200" cap="none" spc="0" normalizeH="0" baseline="0" noProof="0" dirty="0">
                <a:ln>
                  <a:noFill/>
                </a:ln>
                <a:solidFill>
                  <a:srgbClr val="EB011B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4- الذاكرة المركزية </a:t>
            </a:r>
            <a:r>
              <a:rPr kumimoji="0" lang="fr-FR" sz="4000" b="1" i="0" u="sng" strike="noStrike" kern="1200" cap="none" spc="0" normalizeH="0" baseline="0" noProof="0" dirty="0">
                <a:ln>
                  <a:noFill/>
                </a:ln>
                <a:solidFill>
                  <a:srgbClr val="EB011B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(Mémoire centrale)</a:t>
            </a:r>
            <a:r>
              <a:rPr kumimoji="0" lang="ar-DZ" sz="40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و هي وحدة تخزن فيها المعلومات </a:t>
            </a:r>
            <a:r>
              <a:rPr kumimoji="0" lang="ar-DZ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و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تحتوي على قسمين: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just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DZ" sz="4000" b="1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أ- الذاكرة الحية 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(Ram)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هي ذاكرة تخزن فيها المعلومات أثناء المعالجة، تمحى بمجرد انقطاع التيار الكهربائي، يتغير محتواها حسب البرامج المفتوحة.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just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DZ" sz="4000" b="1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ب- الذاكرة الميتة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(Rom)</a:t>
            </a:r>
            <a:r>
              <a:rPr kumimoji="0" lang="ar-DZ" sz="4000" b="1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rgbClr val="D017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ذاكرة تصمم من الشركة المصنعة، لا يمكن التخزين فيها أو حذف محتواها ، تحتوي على برنامج لبداية تشغيل الحاسوب 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BIOS)</a:t>
            </a:r>
            <a:r>
              <a:rPr kumimoji="0" lang="ar-DZ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Image 4" descr="ddr4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57838">
            <a:off x="267302" y="1204684"/>
            <a:ext cx="6057607" cy="1473708"/>
          </a:xfrm>
          <a:prstGeom prst="rect">
            <a:avLst/>
          </a:prstGeom>
        </p:spPr>
      </p:pic>
      <p:pic>
        <p:nvPicPr>
          <p:cNvPr id="7170" name="Picture 2" descr="RAM 16GO ADATA D60G 3200MHZ MXP RGB - Max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248" y="1335314"/>
            <a:ext cx="5811834" cy="366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.La R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6" y="3546856"/>
            <a:ext cx="4926577" cy="29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26712" y="453815"/>
            <a:ext cx="914400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2225" algn="l"/>
              </a:tabLst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الذاكرات 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وهي عبارة عن الأقراص التي تخزن فيها المعلومات بصفة دائمة ,نذكر منها: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 6" descr="téléchargement.jp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48343" y="1653082"/>
            <a:ext cx="3135086" cy="2844824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668360" y="2666526"/>
            <a:ext cx="829791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القرص الصلب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HDD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Disque Dur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هو قرص ثابت ذو سعة كبيرة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Samsung SSD 980 M.2 PCIe NVMe 250 Go SSD 250 Go M.2 2280 - PCIe 3.0 x4"/>
          <p:cNvPicPr>
            <a:picLocks noChangeAspect="1" noChangeArrowheads="1"/>
          </p:cNvPicPr>
          <p:nvPr/>
        </p:nvPicPr>
        <p:blipFill rotWithShape="1"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" t="26488" r="1339" b="26516"/>
          <a:stretch/>
        </p:blipFill>
        <p:spPr bwMode="auto">
          <a:xfrm>
            <a:off x="5731888" y="3989965"/>
            <a:ext cx="5838825" cy="28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48343" y="5019380"/>
            <a:ext cx="592107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ar-DZ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أقراص </a:t>
            </a:r>
            <a:r>
              <a:rPr lang="fr-FR" sz="4000" b="1" dirty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SSD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r>
              <a:rPr kumimoji="0" lang="ar-DZ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نوع اخر</a:t>
            </a:r>
            <a:r>
              <a:rPr kumimoji="0" lang="ar-DZ" sz="4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من الأقراص ذات سعة كبيرة , وسريعة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45714" y="4645665"/>
            <a:ext cx="321046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292100" algn="l"/>
              </a:tabLst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القرص المـرن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Disquette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téléchargement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56" y="2438113"/>
            <a:ext cx="1716977" cy="2207552"/>
          </a:xfrm>
          <a:prstGeom prst="rect">
            <a:avLst/>
          </a:prstGeom>
        </p:spPr>
      </p:pic>
      <p:pic>
        <p:nvPicPr>
          <p:cNvPr id="5" name="Image 4" descr="246nsb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906" y="142581"/>
            <a:ext cx="3110076" cy="2295532"/>
          </a:xfrm>
          <a:prstGeom prst="rect">
            <a:avLst/>
          </a:prstGeom>
        </p:spPr>
      </p:pic>
      <p:pic>
        <p:nvPicPr>
          <p:cNvPr id="9218" name="Picture 2" descr="CD-R Definition - What is a CD-R disc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25" y="869318"/>
            <a:ext cx="4044618" cy="242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lu-Ray Technology - Work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1" y="332290"/>
            <a:ext cx="32004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447727" y="3755369"/>
            <a:ext cx="32104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292100" algn="l"/>
              </a:tabLst>
            </a:pP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CD-ROM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90522" y="3755369"/>
            <a:ext cx="32104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292100" algn="l"/>
              </a:tabLst>
            </a:pP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BLU RAY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8800" dirty="0">
                <a:latin typeface="Segoe UI Light" panose="020B0502040204020203" pitchFamily="34" charset="0"/>
                <a:cs typeface="Times New Roman" pitchFamily="18" charset="0"/>
              </a:rPr>
              <a:t>تعريف الحاسوب</a:t>
            </a:r>
            <a:endParaRPr lang="fr-FR" sz="88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71" y="2069431"/>
            <a:ext cx="2919662" cy="2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16526"/>
      </p:ext>
    </p:extLst>
  </p:cSld>
  <p:clrMapOvr>
    <a:masterClrMapping/>
  </p:clrMapOvr>
  <p:transition spd="slow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8041108" y="3394434"/>
            <a:ext cx="34766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القرص فلاش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Flash </a:t>
            </a:r>
            <a:r>
              <a:rPr kumimoji="0" lang="fr-FR" sz="4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Disqu</a:t>
            </a:r>
            <a:endParaRPr kumimoji="0" 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 descr="HT1JKl4FQNdXXagOFbX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61" y="1059543"/>
            <a:ext cx="5042339" cy="2119086"/>
          </a:xfrm>
          <a:prstGeom prst="rect">
            <a:avLst/>
          </a:prstGeom>
        </p:spPr>
      </p:pic>
      <p:pic>
        <p:nvPicPr>
          <p:cNvPr id="10242" name="Picture 2" descr="Comment choisir un disque dur externe | Protégez-Vous.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03" y="895349"/>
            <a:ext cx="4532539" cy="338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415336" y="4606377"/>
            <a:ext cx="411460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</a:pP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DISQUE DUR EXTERNE</a:t>
            </a:r>
            <a:endParaRPr kumimoji="0" 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028" y="1024758"/>
            <a:ext cx="1091196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وكذلك يمكن إضافة عناصر أخرى تزيد من كفاءة الجهاز من بينها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البطاقة البيانية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Carte Graphique </a:t>
            </a:r>
            <a:endParaRPr kumimoji="0" 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بطاقة الصوت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Carte </a:t>
            </a:r>
            <a:r>
              <a:rPr kumimoji="0" lang="fr-FR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Son </a:t>
            </a:r>
            <a:r>
              <a:rPr kumimoji="0" lang="ar-SA" sz="4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fr-F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Low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بطاقة الشبكة </a:t>
            </a:r>
            <a:r>
              <a:rPr kumimoji="0" lang="fr-FR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Carte Réseau 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11266" name="Picture 2" descr="CARTE GRAPHIQUE GIGABYTE RTX 3080TI GAMING OC 12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7" y="0"/>
            <a:ext cx="54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 quoi sert la carte son de l'ordinateur ? | Electropla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285976"/>
            <a:ext cx="545782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Ziyituod Carte WiFi, Carte Réseau AC 1200Mbps Carte WiFi avec Bluetooth 4.2  Double Bande (5GHz/2.4GHz) sans Fil Carte WiFi PCIe pour PC Supporte  Windows 11/10/8/7 : Amazon.fr: Informati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58" y="3324452"/>
            <a:ext cx="3355343" cy="3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55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12290" name="Picture 2" descr="Tout sur l'ordinateur – Mon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89" y="156255"/>
            <a:ext cx="5429250" cy="670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458856" y="2737686"/>
            <a:ext cx="3410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DZ" sz="4400" b="1" dirty="0">
                <a:solidFill>
                  <a:srgbClr val="FF0000"/>
                </a:solidFill>
              </a:rPr>
              <a:t>الواجهة الخلفية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37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3316" name="Picture 4" descr="Rgb Pc Case GIFs - Find &amp; Share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0" y="28801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to Build a Kick-Ass Gaming PC for Less Than $1,000 | PCMa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318" y="288018"/>
            <a:ext cx="650648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96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06" y="2110330"/>
            <a:ext cx="2837913" cy="26373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92772" y="2270234"/>
            <a:ext cx="785122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ar-DZ" sz="8800" b="1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+mj-cs"/>
              </a:rPr>
              <a:t>03- </a:t>
            </a:r>
            <a:r>
              <a:rPr lang="ar-SA" sz="8800" b="1" dirty="0">
                <a:solidFill>
                  <a:schemeClr val="bg1"/>
                </a:solidFill>
                <a:latin typeface="Arial" pitchFamily="34" charset="0"/>
                <a:ea typeface="Times New Roman" pitchFamily="18" charset="0"/>
                <a:cs typeface="+mj-cs"/>
              </a:rPr>
              <a:t>وحدات إخراج</a:t>
            </a:r>
            <a:endParaRPr lang="ar-SA" sz="8800" b="1" dirty="0">
              <a:solidFill>
                <a:schemeClr val="bg1"/>
              </a:solidFill>
              <a:latin typeface="Arial" pitchFamily="34" charset="0"/>
              <a:cs typeface="+mj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764283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8818967" y="0"/>
            <a:ext cx="33730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</a:pPr>
            <a:r>
              <a:rPr lang="ar-DZ" sz="4000" b="1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03- </a:t>
            </a:r>
            <a:r>
              <a:rPr kumimoji="0" lang="ar-SA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وحدات إخراج</a:t>
            </a:r>
            <a:endParaRPr kumimoji="0" lang="ar-SA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2867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3200" b="1" dirty="0"/>
              <a:t>تستخدم </a:t>
            </a:r>
            <a:r>
              <a:rPr lang="ar-SA" sz="3200" b="1" dirty="0" err="1"/>
              <a:t>و</a:t>
            </a:r>
            <a:r>
              <a:rPr lang="ar-SA" sz="3200" b="1" dirty="0"/>
              <a:t> حدات الإخراج لإخراج النتائج من جهاز الحاسوب ومن وحدات الإخراج  المعروفة  ما يلي :</a:t>
            </a:r>
            <a:endParaRPr lang="fr-FR" sz="3200" b="1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" y="5715016"/>
            <a:ext cx="12192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الشاشـة </a:t>
            </a:r>
            <a:r>
              <a:rPr kumimoji="0" lang="fr-FR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:Ecran 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هي وحدة إخراج </a:t>
            </a:r>
            <a:r>
              <a:rPr kumimoji="0" lang="ar-SA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و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إظهار المعلومات المخزنة في الكمبيوتر</a:t>
            </a: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وهي من الوحدات الأساسية للكمبيوتر.</a:t>
            </a:r>
            <a:endParaRPr kumimoji="0" lang="ar-SA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https://sphotos-a.xx.fbcdn.net/hphotos-ash3/p480x480/406139_313814778648825_794822891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63" y="2132606"/>
            <a:ext cx="4000437" cy="32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matrix.lt/models/mntr-lcd-BenQFP767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35" y="2132606"/>
            <a:ext cx="4381531" cy="329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lcd-tv-reviews.org.uk/wp-content/uploads/2010/05/panasonic-viera-tx-l37g10-lcd-televis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40"/>
            <a:ext cx="3905235" cy="325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/>
      <p:bldP spid="3" grpId="0"/>
      <p:bldP spid="368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599089" y="5213223"/>
            <a:ext cx="113091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مكبر الصوت </a:t>
            </a:r>
            <a:r>
              <a:rPr kumimoji="0" lang="fr-FR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Haut parleur</a:t>
            </a: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بواسطتها تسمع الملفات الصوتية المخزنة في الكمبيوتر</a:t>
            </a:r>
            <a:endParaRPr kumimoji="0" lang="ar-SA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 descr="http://www6.0zz0.com/2012/11/24/18/1881012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480"/>
            <a:ext cx="5333995" cy="38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i01.i.aliimg.com/wsphoto/v0/954272477_1/Wired-Stereo-Headset-Game-Headphone-Over-ear-Earphone-With-Microphone-For-Computer-Game-Mobile-laptop-F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00" y="428604"/>
            <a:ext cx="7143800" cy="36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it-scoop.com/wp-content/uploads/2010/08/dot-matrix-prin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39" y="406570"/>
            <a:ext cx="3109340" cy="40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iran-banner.com/Portals/0/productimages/146625_5649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72" y="406571"/>
            <a:ext cx="3067769" cy="40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3" y="428605"/>
            <a:ext cx="3648407" cy="401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693682" y="5429264"/>
            <a:ext cx="1149831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الطابعة </a:t>
            </a:r>
            <a:r>
              <a:rPr kumimoji="0" lang="fr-FR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Imprimante</a:t>
            </a: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:</a:t>
            </a: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وهي آلة توصل بالكمبيوتر وتسمح بطبع المعلومات المخزنة فيه </a:t>
            </a:r>
            <a:r>
              <a:rPr kumimoji="0" lang="ar-SA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على الورق</a:t>
            </a:r>
            <a:r>
              <a:rPr kumimoji="0" lang="ar-DZ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ar-SA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744638" y="429586"/>
            <a:ext cx="4032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ar-SA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تعريف الكمبيوتر : </a:t>
            </a:r>
            <a:endParaRPr lang="fr-FR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804041" y="1215404"/>
            <a:ext cx="1097288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SA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هو جهاز يسمح باستقبال </a:t>
            </a:r>
            <a:r>
              <a:rPr kumimoji="0" lang="ar-SA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ال</a:t>
            </a:r>
            <a:r>
              <a:rPr kumimoji="0" lang="ar-DZ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بيانات</a:t>
            </a:r>
            <a:r>
              <a:rPr kumimoji="0" lang="ar-SA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و تخزينها و معالجتها  و إخراج النتائج المطلوبة بإتباع  برامج مخزنة مسبقا.</a:t>
            </a:r>
            <a:endParaRPr kumimoji="0" lang="ar-SA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rganigramme : Multidocument 27"/>
          <p:cNvSpPr/>
          <p:nvPr/>
        </p:nvSpPr>
        <p:spPr>
          <a:xfrm>
            <a:off x="9464565" y="2948151"/>
            <a:ext cx="2727435" cy="2790497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5400" b="1" dirty="0"/>
              <a:t>البيانات</a:t>
            </a:r>
            <a:endParaRPr lang="fr-FR" sz="5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317410" y="5517987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معالجة</a:t>
            </a:r>
            <a:endParaRPr lang="fr-FR" sz="3600" b="1" dirty="0"/>
          </a:p>
        </p:txBody>
      </p:sp>
      <p:sp>
        <p:nvSpPr>
          <p:cNvPr id="31" name="AutoShape 3"/>
          <p:cNvSpPr>
            <a:spLocks noChangeArrowheads="1"/>
          </p:cNvSpPr>
          <p:nvPr/>
        </p:nvSpPr>
        <p:spPr bwMode="auto">
          <a:xfrm rot="10800000" flipV="1">
            <a:off x="7337870" y="3893104"/>
            <a:ext cx="1928826" cy="1071570"/>
          </a:xfrm>
          <a:prstGeom prst="notchedRightArrow">
            <a:avLst>
              <a:gd name="adj1" fmla="val 50000"/>
              <a:gd name="adj2" fmla="val 64286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إدخال</a:t>
            </a:r>
            <a:r>
              <a:rPr kumimoji="0" lang="fr-FR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    </a:t>
            </a: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auto">
          <a:xfrm rot="10800000" flipV="1">
            <a:off x="3054548" y="4004449"/>
            <a:ext cx="1643074" cy="1000132"/>
          </a:xfrm>
          <a:prstGeom prst="notchedRightArrow">
            <a:avLst>
              <a:gd name="adj1" fmla="val 50000"/>
              <a:gd name="adj2" fmla="val 64286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ar-SA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إخراج</a:t>
            </a:r>
            <a:r>
              <a:rPr kumimoji="0" lang="fr-FR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    </a:t>
            </a:r>
            <a:endParaRPr kumimoji="0" 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977462" y="3418167"/>
            <a:ext cx="1714480" cy="2214578"/>
          </a:xfrm>
          <a:prstGeom prst="flowChartDocumen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ar-DZ" sz="3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ar-SA" sz="3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نتــــائج</a:t>
            </a:r>
            <a:endParaRPr kumimoji="0" lang="ar-DZ" sz="3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ar-DZ" sz="3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ar-DZ" sz="36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pitchFamily="34" charset="0"/>
              <a:ea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lang="ar-DZ" sz="36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UC D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435" y="32718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3129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DZ" sz="8800" dirty="0">
                <a:latin typeface="Segoe UI Light" panose="020B0502040204020203" pitchFamily="34" charset="0"/>
                <a:cs typeface="Times New Roman" pitchFamily="18" charset="0"/>
              </a:rPr>
              <a:t>مكونات الحاسوب</a:t>
            </a:r>
            <a:endParaRPr lang="fr-FR" sz="88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pic>
        <p:nvPicPr>
          <p:cNvPr id="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1" y="2374233"/>
            <a:ext cx="2330871" cy="23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78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"/>
          <p:cNvSpPr>
            <a:spLocks noChangeArrowheads="1"/>
          </p:cNvSpPr>
          <p:nvPr/>
        </p:nvSpPr>
        <p:spPr bwMode="auto">
          <a:xfrm>
            <a:off x="7421171" y="0"/>
            <a:ext cx="407193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justLow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ar-SA" sz="40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مكونات </a:t>
            </a:r>
            <a:r>
              <a:rPr lang="ar-DZ" sz="40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الحاسوب: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652221" y="785794"/>
            <a:ext cx="37000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ar-SA" sz="4000" b="1" dirty="0">
                <a:solidFill>
                  <a:srgbClr val="D0171E"/>
                </a:solidFill>
                <a:latin typeface="Times New Roman" pitchFamily="18" charset="0"/>
                <a:cs typeface="Times New Roman" pitchFamily="18" charset="0"/>
              </a:rPr>
              <a:t>يتكون الحاسوب من :</a:t>
            </a:r>
            <a:endParaRPr lang="fr-FR" sz="4000" b="1" dirty="0">
              <a:solidFill>
                <a:srgbClr val="D0171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50208" y="1428736"/>
            <a:ext cx="5576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buFont typeface="Wingdings" pitchFamily="2" charset="2"/>
              <a:buChar char="v"/>
            </a:pPr>
            <a:r>
              <a:rPr lang="ar-SA" sz="3600" b="1" dirty="0">
                <a:solidFill>
                  <a:srgbClr val="D0171E"/>
                </a:solidFill>
                <a:latin typeface="Times New Roman" pitchFamily="18" charset="0"/>
                <a:cs typeface="Times New Roman" pitchFamily="18" charset="0"/>
              </a:rPr>
              <a:t>المكونات المادية </a:t>
            </a:r>
            <a:r>
              <a:rPr lang="fr-FR" sz="3600" b="1" dirty="0">
                <a:solidFill>
                  <a:srgbClr val="D0171E"/>
                </a:solidFill>
                <a:latin typeface="Times New Roman" pitchFamily="18" charset="0"/>
                <a:cs typeface="Times New Roman" pitchFamily="18" charset="0"/>
              </a:rPr>
              <a:t>( hardware 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80373" y="4214818"/>
            <a:ext cx="60304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buFont typeface="Wingdings" pitchFamily="2" charset="2"/>
              <a:buChar char="v"/>
            </a:pPr>
            <a:r>
              <a:rPr lang="ar-SA" sz="3600" b="1" dirty="0">
                <a:solidFill>
                  <a:srgbClr val="D0171E"/>
                </a:solidFill>
                <a:latin typeface="Times New Roman" pitchFamily="18" charset="0"/>
                <a:cs typeface="Times New Roman" pitchFamily="18" charset="0"/>
              </a:rPr>
              <a:t>المكونات الغير مادية </a:t>
            </a:r>
            <a:r>
              <a:rPr lang="fr-FR" sz="3600" b="1" dirty="0">
                <a:solidFill>
                  <a:srgbClr val="D0171E"/>
                </a:solidFill>
                <a:latin typeface="Times New Roman" pitchFamily="18" charset="0"/>
                <a:cs typeface="Times New Roman" pitchFamily="18" charset="0"/>
              </a:rPr>
              <a:t>( Software )</a:t>
            </a:r>
          </a:p>
        </p:txBody>
      </p:sp>
      <p:pic>
        <p:nvPicPr>
          <p:cNvPr id="59" name="Picture 4" descr="http://www.khamis.ae/wp-content/uploads/2013/06/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06" y="2253475"/>
            <a:ext cx="3500462" cy="17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 descr="http://www.nuqudy.com/images/stories/magazine/pink%20sony%20vai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71" y="2355457"/>
            <a:ext cx="2800416" cy="17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://imagecache.te3p.com/imgcache/b0d34b5b350fa9a37782207ad0fedef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474844" y="5214950"/>
            <a:ext cx="1785950" cy="14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617456" y="5072074"/>
            <a:ext cx="1714512" cy="1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 descr="https://encrypted-tbn0.gstatic.com/images?q=tbn:ANd9GcRiUZzcH7p_fRl1Er6PCKOkJ-Px1_TRlT-0WCY_fAu4fCTjRBu_C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74" y="4929198"/>
            <a:ext cx="2214578" cy="15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://2.bp.blogspot.com/-lhqbns3WAwM/UZjPkFDlV4I/AAAAAAAAA4s/fnk6Wv0SzZU/s1600/microsoft-word-issu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310" y="5000636"/>
            <a:ext cx="2076864" cy="13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3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788218" y="677917"/>
            <a:ext cx="3799438" cy="707886"/>
          </a:xfrm>
          <a:prstGeom prst="rect">
            <a:avLst/>
          </a:prstGeom>
          <a:ln>
            <a:solidFill>
              <a:srgbClr val="00CC99"/>
            </a:solidFill>
          </a:ln>
        </p:spPr>
        <p:txBody>
          <a:bodyPr wrap="none">
            <a:spAutoFit/>
          </a:bodyPr>
          <a:lstStyle/>
          <a:p>
            <a:pPr algn="r" rtl="1"/>
            <a:r>
              <a:rPr lang="fr-FR" sz="4000" b="1" dirty="0">
                <a:solidFill>
                  <a:srgbClr val="DC0C65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 1.2</a:t>
            </a:r>
            <a:r>
              <a:rPr lang="ar-SA" sz="4000" b="1" dirty="0">
                <a:solidFill>
                  <a:srgbClr val="DC0C65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المكونات المادية:</a:t>
            </a:r>
            <a:endParaRPr lang="fr-FR" sz="4000" b="1" dirty="0">
              <a:solidFill>
                <a:srgbClr val="DC0C65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08790" y="2570758"/>
            <a:ext cx="3446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DZ" sz="4800" dirty="0" err="1">
                <a:solidFill>
                  <a:srgbClr val="002060"/>
                </a:solidFill>
                <a:cs typeface="+mj-cs"/>
              </a:rPr>
              <a:t>ال</a:t>
            </a:r>
            <a:r>
              <a:rPr lang="ar-SA" sz="4800" dirty="0">
                <a:solidFill>
                  <a:srgbClr val="002060"/>
                </a:solidFill>
                <a:cs typeface="+mj-cs"/>
              </a:rPr>
              <a:t>وحدة </a:t>
            </a:r>
            <a:r>
              <a:rPr lang="ar-DZ" sz="4800" dirty="0" err="1">
                <a:solidFill>
                  <a:srgbClr val="002060"/>
                </a:solidFill>
                <a:cs typeface="+mj-cs"/>
              </a:rPr>
              <a:t>ال</a:t>
            </a:r>
            <a:r>
              <a:rPr lang="ar-SA" sz="4800" dirty="0">
                <a:solidFill>
                  <a:srgbClr val="002060"/>
                </a:solidFill>
                <a:cs typeface="+mj-cs"/>
              </a:rPr>
              <a:t>مركزية </a:t>
            </a:r>
            <a:endParaRPr lang="fr-FR" sz="48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13369" y="2530851"/>
            <a:ext cx="13035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5400" dirty="0">
                <a:solidFill>
                  <a:srgbClr val="002060"/>
                </a:solidFill>
                <a:latin typeface="Times New Roman" pitchFamily="18" charset="0"/>
                <a:cs typeface="+mj-cs"/>
              </a:rPr>
              <a:t>العتاد</a:t>
            </a:r>
            <a:endParaRPr lang="fr-FR" sz="5400" dirty="0">
              <a:solidFill>
                <a:srgbClr val="002060"/>
              </a:solidFill>
              <a:latin typeface="Times New Roman" pitchFamily="18" charset="0"/>
              <a:cs typeface="+mj-cs"/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rot="10800000">
            <a:off x="7223064" y="2009604"/>
            <a:ext cx="1167812" cy="599036"/>
          </a:xfrm>
          <a:prstGeom prst="straightConnector1">
            <a:avLst/>
          </a:prstGeom>
          <a:ln w="57150">
            <a:solidFill>
              <a:srgbClr val="00CC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10800000" flipV="1">
            <a:off x="7032892" y="3002779"/>
            <a:ext cx="1310688" cy="43906"/>
          </a:xfrm>
          <a:prstGeom prst="straightConnector1">
            <a:avLst/>
          </a:prstGeom>
          <a:ln w="57150">
            <a:solidFill>
              <a:srgbClr val="00CC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0800000" flipV="1">
            <a:off x="7190547" y="3495506"/>
            <a:ext cx="1285886" cy="642943"/>
          </a:xfrm>
          <a:prstGeom prst="straightConnector1">
            <a:avLst/>
          </a:prstGeom>
          <a:ln w="57150">
            <a:solidFill>
              <a:srgbClr val="00CC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93555" y="1447461"/>
            <a:ext cx="33089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SA" sz="4800" dirty="0">
                <a:solidFill>
                  <a:srgbClr val="002060"/>
                </a:solidFill>
                <a:cs typeface="+mj-cs"/>
              </a:rPr>
              <a:t>وحدات </a:t>
            </a:r>
            <a:r>
              <a:rPr lang="ar-DZ" sz="4800" dirty="0" err="1">
                <a:solidFill>
                  <a:srgbClr val="002060"/>
                </a:solidFill>
                <a:cs typeface="+mj-cs"/>
              </a:rPr>
              <a:t>ال</a:t>
            </a:r>
            <a:r>
              <a:rPr lang="ar-SA" sz="4800" dirty="0">
                <a:solidFill>
                  <a:srgbClr val="002060"/>
                </a:solidFill>
                <a:cs typeface="+mj-cs"/>
              </a:rPr>
              <a:t>إدخال </a:t>
            </a:r>
            <a:endParaRPr lang="fr-FR" sz="48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499426" y="3646758"/>
            <a:ext cx="35621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88925" algn="justLow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sz="4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itchFamily="34" charset="0"/>
                <a:ea typeface="Calibri" pitchFamily="34" charset="0"/>
                <a:cs typeface="+mj-cs"/>
              </a:rPr>
              <a:t>وحدات </a:t>
            </a:r>
            <a:r>
              <a:rPr kumimoji="0" lang="ar-DZ" sz="4800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Calibri" pitchFamily="34" charset="0"/>
                <a:ea typeface="Calibri" pitchFamily="34" charset="0"/>
                <a:cs typeface="+mj-cs"/>
              </a:rPr>
              <a:t>ال</a:t>
            </a:r>
            <a:r>
              <a:rPr kumimoji="0" lang="ar-SA" sz="4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Calibri" pitchFamily="34" charset="0"/>
                <a:ea typeface="Calibri" pitchFamily="34" charset="0"/>
                <a:cs typeface="+mj-cs"/>
              </a:rPr>
              <a:t>إخراج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cs typeface="+mj-cs"/>
            </a:endParaRPr>
          </a:p>
        </p:txBody>
      </p:sp>
      <p:pic>
        <p:nvPicPr>
          <p:cNvPr id="30" name="Picture 2" descr="F:\4si\intel eco\images (14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5" y="3813675"/>
            <a:ext cx="3392633" cy="277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1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DC0C65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600" dirty="0">
              <a:latin typeface="Segoe UI Light" panose="020B0502040204020203" pitchFamily="34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17" y="1331495"/>
            <a:ext cx="2828409" cy="28284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3168868"/>
            <a:ext cx="116034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13800" dirty="0">
                <a:solidFill>
                  <a:schemeClr val="bg1"/>
                </a:solidFill>
                <a:cs typeface="+mj-cs"/>
              </a:rPr>
              <a:t>01- وحدات الإدخال</a:t>
            </a:r>
            <a:endParaRPr lang="fr-FR" sz="13800" dirty="0">
              <a:solidFill>
                <a:schemeClr val="bg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5271127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282583" y="6377239"/>
            <a:ext cx="2743200" cy="365125"/>
          </a:xfrm>
        </p:spPr>
        <p:txBody>
          <a:bodyPr/>
          <a:lstStyle/>
          <a:p>
            <a:fld id="{6CF99FF3-C59A-4CA5-8E33-ADCA026CB0FF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4899" y="887413"/>
            <a:ext cx="7689273" cy="177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48372" y="887413"/>
            <a:ext cx="4246652" cy="17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fr-FR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ZoneTexte 4"/>
          <p:cNvSpPr txBox="1"/>
          <p:nvPr/>
        </p:nvSpPr>
        <p:spPr>
          <a:xfrm>
            <a:off x="8844733" y="204958"/>
            <a:ext cx="3130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44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المكونات المادية</a:t>
            </a:r>
            <a:endParaRPr lang="fr-FR" sz="44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18" name="ZoneTexte 4"/>
          <p:cNvSpPr txBox="1"/>
          <p:nvPr/>
        </p:nvSpPr>
        <p:spPr>
          <a:xfrm>
            <a:off x="189192" y="224455"/>
            <a:ext cx="2590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DZ" sz="40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itchFamily="18" charset="0"/>
              </a:rPr>
              <a:t>وحدات الإدخال</a:t>
            </a:r>
            <a:endParaRPr lang="fr-FR" sz="4000" b="1" dirty="0">
              <a:solidFill>
                <a:srgbClr val="7030A0"/>
              </a:solidFill>
              <a:latin typeface="Candara" panose="020E0502030303020204" pitchFamily="34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7821" y="1551933"/>
            <a:ext cx="108151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4000" b="1" dirty="0">
                <a:cs typeface="+mj-cs"/>
              </a:rPr>
              <a:t>تستخدم </a:t>
            </a:r>
            <a:r>
              <a:rPr lang="ar-SA" sz="4000" b="1" dirty="0" err="1">
                <a:cs typeface="+mj-cs"/>
              </a:rPr>
              <a:t>و</a:t>
            </a:r>
            <a:r>
              <a:rPr lang="ar-SA" sz="4000" b="1" dirty="0">
                <a:cs typeface="+mj-cs"/>
              </a:rPr>
              <a:t> حدات الإدخال  لإدخال البيانات إلى جهاز الحاسوب،  ومن وحدات الإدخال المعروفة  ما يلي :</a:t>
            </a:r>
            <a:endParaRPr lang="fr-FR" sz="4000" b="1" dirty="0"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06384" y="2947660"/>
            <a:ext cx="4323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لوحة المفاتيح </a:t>
            </a:r>
            <a:r>
              <a:rPr lang="fr-FR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Clavier</a:t>
            </a:r>
            <a:r>
              <a:rPr lang="ar-SA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4000" b="1" dirty="0">
              <a:solidFill>
                <a:srgbClr val="B814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16111" y="3779786"/>
            <a:ext cx="3105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A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الفأرة</a:t>
            </a:r>
            <a:r>
              <a:rPr lang="ar-DZ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 Souris</a:t>
            </a:r>
            <a:r>
              <a:rPr lang="ar-DZ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fr-FR" sz="4000" b="1" dirty="0">
              <a:solidFill>
                <a:srgbClr val="B814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96985" y="3007275"/>
            <a:ext cx="46939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SA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الماسح الضوئي </a:t>
            </a:r>
            <a:r>
              <a:rPr lang="fr-FR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Scanner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1269" y="3811894"/>
            <a:ext cx="48946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4000" b="1" dirty="0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الميكروفون </a:t>
            </a:r>
            <a:r>
              <a:rPr lang="en-US" sz="4000" b="1" dirty="0" err="1">
                <a:solidFill>
                  <a:srgbClr val="B8141C"/>
                </a:solidFill>
                <a:latin typeface="Times New Roman" pitchFamily="18" charset="0"/>
                <a:cs typeface="Times New Roman" pitchFamily="18" charset="0"/>
              </a:rPr>
              <a:t>MicroPhone</a:t>
            </a:r>
            <a:endParaRPr lang="fr-FR" sz="4000" b="1" dirty="0">
              <a:solidFill>
                <a:srgbClr val="B8141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9724" y="4647465"/>
            <a:ext cx="4469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4000" b="1" dirty="0">
                <a:solidFill>
                  <a:srgbClr val="B8141C"/>
                </a:solidFill>
                <a:cs typeface="+mj-cs"/>
              </a:rPr>
              <a:t>الماسح الضوئي</a:t>
            </a:r>
            <a:r>
              <a:rPr lang="fr-FR" sz="4000" b="1" dirty="0">
                <a:solidFill>
                  <a:srgbClr val="B8141C"/>
                </a:solidFill>
                <a:cs typeface="+mj-cs"/>
              </a:rPr>
              <a:t>Scanner</a:t>
            </a:r>
            <a:endParaRPr lang="fr-FR" sz="4000" dirty="0">
              <a:solidFill>
                <a:srgbClr val="B8141C"/>
              </a:solidFill>
              <a:cs typeface="+mj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67362" y="5640692"/>
            <a:ext cx="39961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ar-DZ" sz="4000" b="1" dirty="0">
                <a:solidFill>
                  <a:srgbClr val="B8141C"/>
                </a:solidFill>
                <a:cs typeface="+mj-cs"/>
              </a:rPr>
              <a:t>كاميرا ويب </a:t>
            </a:r>
            <a:r>
              <a:rPr lang="fr-FR" sz="4000" b="1" dirty="0">
                <a:solidFill>
                  <a:srgbClr val="B8141C"/>
                </a:solidFill>
                <a:cs typeface="+mj-cs"/>
              </a:rPr>
              <a:t>Webcam</a:t>
            </a:r>
            <a:endParaRPr lang="fr-FR" sz="4000" dirty="0">
              <a:solidFill>
                <a:srgbClr val="B8141C"/>
              </a:solidFill>
              <a:cs typeface="+mj-cs"/>
            </a:endParaRPr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554479" y="4636231"/>
            <a:ext cx="10058400" cy="9605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ar-DZ" sz="4000" b="1" i="0" strike="noStrike" kern="1200" cap="none" spc="0" normalizeH="0" baseline="0" noProof="0" dirty="0">
                <a:ln>
                  <a:noFill/>
                </a:ln>
                <a:solidFill>
                  <a:srgbClr val="B8141C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قلم ضوئي </a:t>
            </a:r>
            <a:r>
              <a:rPr kumimoji="0" lang="fr-FR" sz="4000" b="1" i="0" strike="noStrike" kern="1200" cap="none" spc="0" normalizeH="0" baseline="0" noProof="0" dirty="0">
                <a:ln>
                  <a:noFill/>
                </a:ln>
                <a:solidFill>
                  <a:srgbClr val="B8141C"/>
                </a:solidFill>
                <a:effectLst/>
                <a:uLnTx/>
                <a:uFillTx/>
                <a:latin typeface="+mn-lt"/>
                <a:ea typeface="+mn-ea"/>
                <a:cs typeface="+mj-cs"/>
              </a:rPr>
              <a:t>Stylo optique</a:t>
            </a:r>
            <a:endParaRPr kumimoji="0" lang="fr-FR" sz="4000" b="0" i="0" strike="noStrike" kern="1200" cap="none" spc="0" normalizeH="0" baseline="0" noProof="0" dirty="0">
              <a:ln>
                <a:noFill/>
              </a:ln>
              <a:solidFill>
                <a:srgbClr val="B8141C"/>
              </a:solidFill>
              <a:effectLst/>
              <a:uLnTx/>
              <a:uFillTx/>
              <a:latin typeface="+mn-lt"/>
              <a:ea typeface="+mn-ea"/>
              <a:cs typeface="+mj-cs"/>
            </a:endParaRPr>
          </a:p>
          <a:p>
            <a:pPr marL="228600" marR="0" lvl="0" indent="-228600" algn="r" defTabSz="914400" rtl="1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B8141C"/>
              </a:solidFill>
              <a:effectLst/>
              <a:uLnTx/>
              <a:uFillTx/>
              <a:latin typeface="+mn-lt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114281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9FF3-C59A-4CA5-8E33-ADCA026CB0FF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65878" y="93989"/>
            <a:ext cx="1175845" cy="211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1084" y="0"/>
            <a:ext cx="178595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 descr="http://image.made-in-china.com/2f0j00PsltpScMCUqB/Computer-Microphone-K600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7" y="0"/>
            <a:ext cx="2436432" cy="285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yourpctips.com/images/stories/comptips/046-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7" y="3176163"/>
            <a:ext cx="4398150" cy="368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NETTE - STS Informatique D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01" y="252247"/>
            <a:ext cx="2057628" cy="20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ylet à écran tactile capacitif General pour Android iOS Smartphone Tablet  - Vvikizy - Cdiscount Téléphoni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47" y="2533245"/>
            <a:ext cx="2718254" cy="271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irit Of Gamer PRO-MK5 Ensemble Pour Gamer Avec Rétroéclairage RGB -  Clavier Filaire Semi-Mécaniq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35" y="2198706"/>
            <a:ext cx="3387331" cy="338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Grand écran</PresentationFormat>
  <Paragraphs>97</Paragraphs>
  <Slides>28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Candara</vt:lpstr>
      <vt:lpstr>Segoe UI Light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Farid</dc:creator>
  <cp:lastModifiedBy>Farid</cp:lastModifiedBy>
  <cp:revision>1</cp:revision>
  <dcterms:modified xsi:type="dcterms:W3CDTF">2025-07-03T19:54:14Z</dcterms:modified>
</cp:coreProperties>
</file>